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2" r:id="rId2"/>
    <p:sldId id="333" r:id="rId3"/>
    <p:sldId id="334" r:id="rId4"/>
    <p:sldId id="325" r:id="rId5"/>
    <p:sldId id="319" r:id="rId6"/>
    <p:sldId id="320" r:id="rId7"/>
    <p:sldId id="315" r:id="rId8"/>
    <p:sldId id="335" r:id="rId9"/>
    <p:sldId id="337" r:id="rId10"/>
    <p:sldId id="338" r:id="rId11"/>
    <p:sldId id="339" r:id="rId12"/>
    <p:sldId id="345" r:id="rId13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FF66"/>
    <a:srgbClr val="D3CFD5"/>
    <a:srgbClr val="D9DBDE"/>
    <a:srgbClr val="D2D8E0"/>
    <a:srgbClr val="D8D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94673" autoAdjust="0"/>
  </p:normalViewPr>
  <p:slideViewPr>
    <p:cSldViewPr snapToGrid="0">
      <p:cViewPr varScale="1">
        <p:scale>
          <a:sx n="82" d="100"/>
          <a:sy n="82" d="100"/>
        </p:scale>
        <p:origin x="-1622" y="-82"/>
      </p:cViewPr>
      <p:guideLst>
        <p:guide orient="horz" pos="2160"/>
        <p:guide pos="2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7"/>
    </p:cViewPr>
  </p:sorterViewPr>
  <p:notesViewPr>
    <p:cSldViewPr snapToGrid="0">
      <p:cViewPr varScale="1">
        <p:scale>
          <a:sx n="90" d="100"/>
          <a:sy n="90" d="100"/>
        </p:scale>
        <p:origin x="-2316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7204858778319"/>
          <c:y val="5.1400629616360875E-2"/>
          <c:w val="0.76643600010749513"/>
          <c:h val="0.49536954124289523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prstDash val="sysDash"/>
            </a:ln>
          </c:spPr>
          <c:marker>
            <c:symbol val="circle"/>
            <c:size val="11"/>
          </c:marker>
          <c:xVal>
            <c:numRef>
              <c:f>Sheet1!$C$6:$C$10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Sheet1!$D$6:$D$10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3.8</c:v>
                </c:pt>
                <c:pt idx="3">
                  <c:v>4</c:v>
                </c:pt>
                <c:pt idx="4">
                  <c:v>4.3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25312"/>
        <c:axId val="41911808"/>
      </c:scatterChart>
      <c:valAx>
        <c:axId val="41725312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AU" sz="2400"/>
                  <a:t>Year</a:t>
                </a:r>
                <a:r>
                  <a:rPr lang="en-AU" sz="2400" baseline="0"/>
                  <a:t> in college</a:t>
                </a:r>
                <a:endParaRPr lang="en-AU" sz="2400"/>
              </a:p>
            </c:rich>
          </c:tx>
          <c:layout>
            <c:manualLayout>
              <c:xMode val="edge"/>
              <c:yMode val="edge"/>
              <c:x val="0.4637868058728154"/>
              <c:y val="0.826314728567931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1911808"/>
        <c:crosses val="autoZero"/>
        <c:crossBetween val="midCat"/>
        <c:majorUnit val="1"/>
      </c:valAx>
      <c:valAx>
        <c:axId val="41911808"/>
        <c:scaling>
          <c:orientation val="minMax"/>
          <c:max val="5"/>
          <c:min val="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400">
                    <a:solidFill>
                      <a:srgbClr val="00B050"/>
                    </a:solidFill>
                  </a:defRPr>
                </a:pPr>
                <a:r>
                  <a:rPr lang="en-AU" sz="2400">
                    <a:solidFill>
                      <a:srgbClr val="00B050"/>
                    </a:solidFill>
                  </a:rPr>
                  <a:t>Grade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B050"/>
                </a:solidFill>
              </a:defRPr>
            </a:pPr>
            <a:endParaRPr lang="en-US"/>
          </a:p>
        </c:txPr>
        <c:crossAx val="41725312"/>
        <c:crosses val="autoZero"/>
        <c:crossBetween val="midCat"/>
        <c:majorUnit val="0.5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29270692374526"/>
          <c:y val="5.1400554097404488E-2"/>
          <c:w val="0.75790353195469939"/>
          <c:h val="0.48077495169785356"/>
        </c:manualLayout>
      </c:layout>
      <c:scatterChart>
        <c:scatterStyle val="lineMarker"/>
        <c:varyColors val="0"/>
        <c:ser>
          <c:idx val="1"/>
          <c:order val="0"/>
          <c:spPr>
            <a:ln w="66675">
              <a:prstDash val="sysDash"/>
            </a:ln>
          </c:spPr>
          <c:marker>
            <c:symbol val="circle"/>
            <c:size val="12"/>
            <c:spPr>
              <a:solidFill>
                <a:srgbClr val="C00000"/>
              </a:solidFill>
            </c:spPr>
          </c:marker>
          <c:xVal>
            <c:numRef>
              <c:f>Sheet1!$C$6:$C$10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Sheet1!$E$6:$E$10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3.5</c:v>
                </c:pt>
                <c:pt idx="2">
                  <c:v>4.7</c:v>
                </c:pt>
                <c:pt idx="3">
                  <c:v>3</c:v>
                </c:pt>
                <c:pt idx="4">
                  <c:v>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84768"/>
        <c:axId val="41987072"/>
      </c:scatterChart>
      <c:valAx>
        <c:axId val="41984768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AU" sz="2400"/>
                  <a:t>Year</a:t>
                </a:r>
                <a:r>
                  <a:rPr lang="en-AU" sz="2400" baseline="0"/>
                  <a:t> in college</a:t>
                </a:r>
                <a:endParaRPr lang="en-AU" sz="2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1987072"/>
        <c:crosses val="autoZero"/>
        <c:crossBetween val="midCat"/>
        <c:majorUnit val="1"/>
      </c:valAx>
      <c:valAx>
        <c:axId val="41987072"/>
        <c:scaling>
          <c:orientation val="minMax"/>
          <c:max val="5"/>
          <c:min val="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400">
                    <a:solidFill>
                      <a:srgbClr val="00B050"/>
                    </a:solidFill>
                  </a:defRPr>
                </a:pPr>
                <a:r>
                  <a:rPr lang="en-AU" sz="2400">
                    <a:solidFill>
                      <a:srgbClr val="00B050"/>
                    </a:solidFill>
                  </a:rPr>
                  <a:t>Grade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B050"/>
                </a:solidFill>
              </a:defRPr>
            </a:pPr>
            <a:endParaRPr lang="en-US"/>
          </a:p>
        </c:txPr>
        <c:crossAx val="41984768"/>
        <c:crosses val="autoZero"/>
        <c:crossBetween val="midCat"/>
        <c:majorUnit val="0.5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7B8D1-D5AD-4DEA-B958-C7952D91963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EA86812-16F0-4C36-AB67-D5F418938B6E}">
      <dgm:prSet phldrT="[Text]" custT="1"/>
      <dgm:spPr/>
      <dgm:t>
        <a:bodyPr/>
        <a:lstStyle/>
        <a:p>
          <a:r>
            <a:rPr lang="en-AU" sz="2400" dirty="0" smtClean="0"/>
            <a:t>Strain gauge sensors installed on airframe</a:t>
          </a:r>
          <a:endParaRPr lang="en-AU" sz="2400" dirty="0"/>
        </a:p>
      </dgm:t>
    </dgm:pt>
    <dgm:pt modelId="{7BA36046-FF22-4060-98CD-C8A7D038B01D}" type="parTrans" cxnId="{57BD8CD8-5621-49A9-9B6C-B698E50FA249}">
      <dgm:prSet/>
      <dgm:spPr/>
      <dgm:t>
        <a:bodyPr/>
        <a:lstStyle/>
        <a:p>
          <a:endParaRPr lang="en-AU"/>
        </a:p>
      </dgm:t>
    </dgm:pt>
    <dgm:pt modelId="{C3B62DF7-07A9-478F-97E1-437DBA6E93CA}" type="sibTrans" cxnId="{57BD8CD8-5621-49A9-9B6C-B698E50FA249}">
      <dgm:prSet/>
      <dgm:spPr/>
      <dgm:t>
        <a:bodyPr/>
        <a:lstStyle/>
        <a:p>
          <a:endParaRPr lang="en-AU"/>
        </a:p>
      </dgm:t>
    </dgm:pt>
    <dgm:pt modelId="{AA1EE593-B6F1-4650-AAA9-6368A6080E1F}">
      <dgm:prSet phldrT="[Text]" custT="1"/>
      <dgm:spPr/>
      <dgm:t>
        <a:bodyPr/>
        <a:lstStyle/>
        <a:p>
          <a:r>
            <a:rPr lang="en-AU" sz="2400" dirty="0" smtClean="0"/>
            <a:t>Strain data obtained </a:t>
          </a:r>
          <a:endParaRPr lang="en-AU" sz="2400" dirty="0"/>
        </a:p>
      </dgm:t>
    </dgm:pt>
    <dgm:pt modelId="{2C482AEE-230E-4A86-ACE6-DAE43C08A6D2}" type="parTrans" cxnId="{6A03E06A-3D31-4515-B1B6-1B162A1021FA}">
      <dgm:prSet/>
      <dgm:spPr/>
      <dgm:t>
        <a:bodyPr/>
        <a:lstStyle/>
        <a:p>
          <a:endParaRPr lang="en-AU"/>
        </a:p>
      </dgm:t>
    </dgm:pt>
    <dgm:pt modelId="{99AC9825-B066-4131-BD17-9B47CC9590F1}" type="sibTrans" cxnId="{6A03E06A-3D31-4515-B1B6-1B162A1021FA}">
      <dgm:prSet/>
      <dgm:spPr/>
      <dgm:t>
        <a:bodyPr/>
        <a:lstStyle/>
        <a:p>
          <a:endParaRPr lang="en-AU"/>
        </a:p>
      </dgm:t>
    </dgm:pt>
    <dgm:pt modelId="{19CD8201-947D-4DCC-AA8F-A2E5CB8FB486}">
      <dgm:prSet phldrT="[Text]" custT="1"/>
      <dgm:spPr/>
      <dgm:t>
        <a:bodyPr/>
        <a:lstStyle/>
        <a:p>
          <a:r>
            <a:rPr lang="en-AU" sz="2400" dirty="0" smtClean="0"/>
            <a:t>Strain converted to stresses</a:t>
          </a:r>
          <a:endParaRPr lang="en-AU" sz="2400" dirty="0"/>
        </a:p>
      </dgm:t>
    </dgm:pt>
    <dgm:pt modelId="{D3F8960F-AF8F-4103-B611-8E3442B60336}" type="parTrans" cxnId="{6A4BF172-9059-490B-A956-21967930E889}">
      <dgm:prSet/>
      <dgm:spPr/>
      <dgm:t>
        <a:bodyPr/>
        <a:lstStyle/>
        <a:p>
          <a:endParaRPr lang="en-AU"/>
        </a:p>
      </dgm:t>
    </dgm:pt>
    <dgm:pt modelId="{5C8493B2-8698-4869-A504-900EE66AD549}" type="sibTrans" cxnId="{6A4BF172-9059-490B-A956-21967930E889}">
      <dgm:prSet/>
      <dgm:spPr/>
      <dgm:t>
        <a:bodyPr/>
        <a:lstStyle/>
        <a:p>
          <a:endParaRPr lang="en-AU"/>
        </a:p>
      </dgm:t>
    </dgm:pt>
    <dgm:pt modelId="{B96D2E3A-5C4B-4131-BFC4-A6E1F0467F08}" type="pres">
      <dgm:prSet presAssocID="{CDE7B8D1-D5AD-4DEA-B958-C7952D9196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19629F4-B1E3-4EBF-8C11-738187709016}" type="pres">
      <dgm:prSet presAssocID="{CDE7B8D1-D5AD-4DEA-B958-C7952D91963B}" presName="dummyMaxCanvas" presStyleCnt="0">
        <dgm:presLayoutVars/>
      </dgm:prSet>
      <dgm:spPr/>
    </dgm:pt>
    <dgm:pt modelId="{D76652E4-EF7E-46BE-9462-30CF8FF0C7FD}" type="pres">
      <dgm:prSet presAssocID="{CDE7B8D1-D5AD-4DEA-B958-C7952D91963B}" presName="ThreeNodes_1" presStyleLbl="node1" presStyleIdx="0" presStyleCnt="3" custScaleX="1129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BAAEA3-4CD5-4533-90AF-6DBEE4EE26BF}" type="pres">
      <dgm:prSet presAssocID="{CDE7B8D1-D5AD-4DEA-B958-C7952D91963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B6FEC4-4DEC-425E-8689-C21F364DFBE1}" type="pres">
      <dgm:prSet presAssocID="{CDE7B8D1-D5AD-4DEA-B958-C7952D91963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4261C5-37D4-4B32-9BE5-8854106CD4AA}" type="pres">
      <dgm:prSet presAssocID="{CDE7B8D1-D5AD-4DEA-B958-C7952D91963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92E9F2-D84C-4E63-BF6C-F460569DFFC2}" type="pres">
      <dgm:prSet presAssocID="{CDE7B8D1-D5AD-4DEA-B958-C7952D91963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F48605-8C67-4553-8E7D-376CEA3BEE04}" type="pres">
      <dgm:prSet presAssocID="{CDE7B8D1-D5AD-4DEA-B958-C7952D91963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100761-3E4D-4993-ADF1-CFE1E13787B2}" type="pres">
      <dgm:prSet presAssocID="{CDE7B8D1-D5AD-4DEA-B958-C7952D91963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4A66B9-F080-42CC-85CD-BCF7C41D9B03}" type="pres">
      <dgm:prSet presAssocID="{CDE7B8D1-D5AD-4DEA-B958-C7952D91963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704E581-92CF-48F4-89A4-8F75A55EB1C1}" type="presOf" srcId="{AA1EE593-B6F1-4650-AAA9-6368A6080E1F}" destId="{D3BAAEA3-4CD5-4533-90AF-6DBEE4EE26BF}" srcOrd="0" destOrd="0" presId="urn:microsoft.com/office/officeart/2005/8/layout/vProcess5"/>
    <dgm:cxn modelId="{C4412CDA-8177-4CDB-BE41-CC20AC3CD2CB}" type="presOf" srcId="{4EA86812-16F0-4C36-AB67-D5F418938B6E}" destId="{40F48605-8C67-4553-8E7D-376CEA3BEE04}" srcOrd="1" destOrd="0" presId="urn:microsoft.com/office/officeart/2005/8/layout/vProcess5"/>
    <dgm:cxn modelId="{A27FA4D8-3E7E-4F4D-B6DB-C058266FF083}" type="presOf" srcId="{CDE7B8D1-D5AD-4DEA-B958-C7952D91963B}" destId="{B96D2E3A-5C4B-4131-BFC4-A6E1F0467F08}" srcOrd="0" destOrd="0" presId="urn:microsoft.com/office/officeart/2005/8/layout/vProcess5"/>
    <dgm:cxn modelId="{EEF20489-45BA-4D3C-B655-10C70915F537}" type="presOf" srcId="{4EA86812-16F0-4C36-AB67-D5F418938B6E}" destId="{D76652E4-EF7E-46BE-9462-30CF8FF0C7FD}" srcOrd="0" destOrd="0" presId="urn:microsoft.com/office/officeart/2005/8/layout/vProcess5"/>
    <dgm:cxn modelId="{D53E4853-8CA6-4EB9-A931-EC2A9EDD715D}" type="presOf" srcId="{19CD8201-947D-4DCC-AA8F-A2E5CB8FB486}" destId="{47B6FEC4-4DEC-425E-8689-C21F364DFBE1}" srcOrd="0" destOrd="0" presId="urn:microsoft.com/office/officeart/2005/8/layout/vProcess5"/>
    <dgm:cxn modelId="{5A4FD420-3620-49FD-8529-91AF0E24D127}" type="presOf" srcId="{19CD8201-947D-4DCC-AA8F-A2E5CB8FB486}" destId="{084A66B9-F080-42CC-85CD-BCF7C41D9B03}" srcOrd="1" destOrd="0" presId="urn:microsoft.com/office/officeart/2005/8/layout/vProcess5"/>
    <dgm:cxn modelId="{A100CD92-8CB7-4DF9-BAB3-6E4212415EE9}" type="presOf" srcId="{C3B62DF7-07A9-478F-97E1-437DBA6E93CA}" destId="{DB4261C5-37D4-4B32-9BE5-8854106CD4AA}" srcOrd="0" destOrd="0" presId="urn:microsoft.com/office/officeart/2005/8/layout/vProcess5"/>
    <dgm:cxn modelId="{57BD8CD8-5621-49A9-9B6C-B698E50FA249}" srcId="{CDE7B8D1-D5AD-4DEA-B958-C7952D91963B}" destId="{4EA86812-16F0-4C36-AB67-D5F418938B6E}" srcOrd="0" destOrd="0" parTransId="{7BA36046-FF22-4060-98CD-C8A7D038B01D}" sibTransId="{C3B62DF7-07A9-478F-97E1-437DBA6E93CA}"/>
    <dgm:cxn modelId="{6A03E06A-3D31-4515-B1B6-1B162A1021FA}" srcId="{CDE7B8D1-D5AD-4DEA-B958-C7952D91963B}" destId="{AA1EE593-B6F1-4650-AAA9-6368A6080E1F}" srcOrd="1" destOrd="0" parTransId="{2C482AEE-230E-4A86-ACE6-DAE43C08A6D2}" sibTransId="{99AC9825-B066-4131-BD17-9B47CC9590F1}"/>
    <dgm:cxn modelId="{F52D4058-5A84-49D4-A6AE-606248A3F15A}" type="presOf" srcId="{AA1EE593-B6F1-4650-AAA9-6368A6080E1F}" destId="{1F100761-3E4D-4993-ADF1-CFE1E13787B2}" srcOrd="1" destOrd="0" presId="urn:microsoft.com/office/officeart/2005/8/layout/vProcess5"/>
    <dgm:cxn modelId="{6A4BF172-9059-490B-A956-21967930E889}" srcId="{CDE7B8D1-D5AD-4DEA-B958-C7952D91963B}" destId="{19CD8201-947D-4DCC-AA8F-A2E5CB8FB486}" srcOrd="2" destOrd="0" parTransId="{D3F8960F-AF8F-4103-B611-8E3442B60336}" sibTransId="{5C8493B2-8698-4869-A504-900EE66AD549}"/>
    <dgm:cxn modelId="{C711760C-0176-4074-A6ED-51AF3B6DFC6F}" type="presOf" srcId="{99AC9825-B066-4131-BD17-9B47CC9590F1}" destId="{1592E9F2-D84C-4E63-BF6C-F460569DFFC2}" srcOrd="0" destOrd="0" presId="urn:microsoft.com/office/officeart/2005/8/layout/vProcess5"/>
    <dgm:cxn modelId="{7BA848D3-02BC-49FF-BC03-25BB74E4C5BA}" type="presParOf" srcId="{B96D2E3A-5C4B-4131-BFC4-A6E1F0467F08}" destId="{119629F4-B1E3-4EBF-8C11-738187709016}" srcOrd="0" destOrd="0" presId="urn:microsoft.com/office/officeart/2005/8/layout/vProcess5"/>
    <dgm:cxn modelId="{2A18F718-B99D-423B-B1B3-8F6833229FF3}" type="presParOf" srcId="{B96D2E3A-5C4B-4131-BFC4-A6E1F0467F08}" destId="{D76652E4-EF7E-46BE-9462-30CF8FF0C7FD}" srcOrd="1" destOrd="0" presId="urn:microsoft.com/office/officeart/2005/8/layout/vProcess5"/>
    <dgm:cxn modelId="{911EDADA-A355-46C2-8E74-EA4905D59AD1}" type="presParOf" srcId="{B96D2E3A-5C4B-4131-BFC4-A6E1F0467F08}" destId="{D3BAAEA3-4CD5-4533-90AF-6DBEE4EE26BF}" srcOrd="2" destOrd="0" presId="urn:microsoft.com/office/officeart/2005/8/layout/vProcess5"/>
    <dgm:cxn modelId="{D484BA1E-877D-47C2-975D-B64881403EB3}" type="presParOf" srcId="{B96D2E3A-5C4B-4131-BFC4-A6E1F0467F08}" destId="{47B6FEC4-4DEC-425E-8689-C21F364DFBE1}" srcOrd="3" destOrd="0" presId="urn:microsoft.com/office/officeart/2005/8/layout/vProcess5"/>
    <dgm:cxn modelId="{22C99238-AB5F-4286-B491-8CC5497165DB}" type="presParOf" srcId="{B96D2E3A-5C4B-4131-BFC4-A6E1F0467F08}" destId="{DB4261C5-37D4-4B32-9BE5-8854106CD4AA}" srcOrd="4" destOrd="0" presId="urn:microsoft.com/office/officeart/2005/8/layout/vProcess5"/>
    <dgm:cxn modelId="{78D9F198-5FEF-4485-A4CB-4B9BBCBF5C73}" type="presParOf" srcId="{B96D2E3A-5C4B-4131-BFC4-A6E1F0467F08}" destId="{1592E9F2-D84C-4E63-BF6C-F460569DFFC2}" srcOrd="5" destOrd="0" presId="urn:microsoft.com/office/officeart/2005/8/layout/vProcess5"/>
    <dgm:cxn modelId="{23DDE4D2-E147-45C2-895A-FCBDA092A1CE}" type="presParOf" srcId="{B96D2E3A-5C4B-4131-BFC4-A6E1F0467F08}" destId="{40F48605-8C67-4553-8E7D-376CEA3BEE04}" srcOrd="6" destOrd="0" presId="urn:microsoft.com/office/officeart/2005/8/layout/vProcess5"/>
    <dgm:cxn modelId="{00880EA2-9A13-44EB-87F3-99015D128804}" type="presParOf" srcId="{B96D2E3A-5C4B-4131-BFC4-A6E1F0467F08}" destId="{1F100761-3E4D-4993-ADF1-CFE1E13787B2}" srcOrd="7" destOrd="0" presId="urn:microsoft.com/office/officeart/2005/8/layout/vProcess5"/>
    <dgm:cxn modelId="{EB892A69-53C6-41B2-91A6-97E565087CFC}" type="presParOf" srcId="{B96D2E3A-5C4B-4131-BFC4-A6E1F0467F08}" destId="{084A66B9-F080-42CC-85CD-BCF7C41D9B0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52E4-EF7E-46BE-9462-30CF8FF0C7FD}">
      <dsp:nvSpPr>
        <dsp:cNvPr id="0" name=""/>
        <dsp:cNvSpPr/>
      </dsp:nvSpPr>
      <dsp:spPr>
        <a:xfrm>
          <a:off x="-113161" y="0"/>
          <a:ext cx="3955831" cy="822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Strain gauge sensors installed on airframe</a:t>
          </a:r>
          <a:endParaRPr lang="en-AU" sz="2400" kern="1200" dirty="0"/>
        </a:p>
      </dsp:txBody>
      <dsp:txXfrm>
        <a:off x="-89085" y="24076"/>
        <a:ext cx="2960436" cy="773851"/>
      </dsp:txXfrm>
    </dsp:sp>
    <dsp:sp modelId="{D3BAAEA3-4CD5-4533-90AF-6DBEE4EE26BF}">
      <dsp:nvSpPr>
        <dsp:cNvPr id="0" name=""/>
        <dsp:cNvSpPr/>
      </dsp:nvSpPr>
      <dsp:spPr>
        <a:xfrm>
          <a:off x="422266" y="959003"/>
          <a:ext cx="3503184" cy="822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Strain data obtained </a:t>
          </a:r>
          <a:endParaRPr lang="en-AU" sz="2400" kern="1200" dirty="0"/>
        </a:p>
      </dsp:txBody>
      <dsp:txXfrm>
        <a:off x="446342" y="983079"/>
        <a:ext cx="2611626" cy="773851"/>
      </dsp:txXfrm>
    </dsp:sp>
    <dsp:sp modelId="{47B6FEC4-4DEC-425E-8689-C21F364DFBE1}">
      <dsp:nvSpPr>
        <dsp:cNvPr id="0" name=""/>
        <dsp:cNvSpPr/>
      </dsp:nvSpPr>
      <dsp:spPr>
        <a:xfrm>
          <a:off x="731370" y="1918007"/>
          <a:ext cx="3503184" cy="822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Strain converted to stresses</a:t>
          </a:r>
          <a:endParaRPr lang="en-AU" sz="2400" kern="1200" dirty="0"/>
        </a:p>
      </dsp:txBody>
      <dsp:txXfrm>
        <a:off x="755446" y="1942083"/>
        <a:ext cx="2611626" cy="773851"/>
      </dsp:txXfrm>
    </dsp:sp>
    <dsp:sp modelId="{DB4261C5-37D4-4B32-9BE5-8854106CD4AA}">
      <dsp:nvSpPr>
        <dsp:cNvPr id="0" name=""/>
        <dsp:cNvSpPr/>
      </dsp:nvSpPr>
      <dsp:spPr>
        <a:xfrm>
          <a:off x="3082044" y="623352"/>
          <a:ext cx="534302" cy="5343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3202262" y="623352"/>
        <a:ext cx="293866" cy="402062"/>
      </dsp:txXfrm>
    </dsp:sp>
    <dsp:sp modelId="{1592E9F2-D84C-4E63-BF6C-F460569DFFC2}">
      <dsp:nvSpPr>
        <dsp:cNvPr id="0" name=""/>
        <dsp:cNvSpPr/>
      </dsp:nvSpPr>
      <dsp:spPr>
        <a:xfrm>
          <a:off x="3391148" y="1576876"/>
          <a:ext cx="534302" cy="5343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3511366" y="1576876"/>
        <a:ext cx="293866" cy="40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F29469-C51B-EC4F-9EE4-CF089F44D81C}" type="datetimeFigureOut">
              <a:rPr lang="en-AU"/>
              <a:pPr>
                <a:defRPr/>
              </a:pPr>
              <a:t>22/01/2018</a:t>
            </a:fld>
            <a:endParaRPr lang="en-A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446724-36E0-D84C-BCD7-CCAC48471C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1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34D976-A7B6-FF49-AD54-BE7FD1162E3F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2A34EC-3C4F-8D46-B504-0C1FC223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em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940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ln>
                  <a:noFill/>
                </a:ln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06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CF9CB54-0C1E-FF49-BF80-B5F419E224D9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E493A7B-E025-094A-8DC3-37F0EDF5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400" b="1" cap="all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1D5411B-3076-F54B-8E65-F3CFAC7C4706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747433-8F8C-7D4E-BA4A-B33BCD826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03409F-8F5D-8844-B181-AF30AEB3D4E5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05CBAE-5B51-034E-987A-374E979A4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55574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551901-41FB-FE4A-AF39-CCB085206901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88BAA6-01C9-7647-97B0-AE223CA1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6E8B2AC-94BC-5E44-9E40-CEFDCE00B04D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F36622-8FF7-DD45-99CC-6BDD13B1B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D73373-ACB3-E140-B284-9E1182953562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F83DD3-58A0-7A42-99D8-C8707F8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571846"/>
            <a:ext cx="5111750" cy="5554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buClr>
                <a:schemeClr val="accent1"/>
              </a:buClr>
              <a:buFont typeface="Lucida Grande"/>
              <a:buChar char="-"/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4450"/>
            <a:ext cx="3008313" cy="3991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3006915" cy="156722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95E34DC-0ED0-A346-8118-D05A15CF7376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6A6B70-F148-6040-B774-294B7E3C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43030"/>
            <a:ext cx="8229600" cy="62301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23825" y="64611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A1243DBD-CD54-A949-8BE4-62CCC3A6BECA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1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29562" y="669490"/>
            <a:ext cx="8229600" cy="478058"/>
          </a:xfrm>
        </p:spPr>
        <p:txBody>
          <a:bodyPr/>
          <a:lstStyle/>
          <a:p>
            <a:r>
              <a:rPr lang="en-AU" altLang="en-US" sz="2800" dirty="0">
                <a:solidFill>
                  <a:srgbClr val="C00000"/>
                </a:solidFill>
              </a:rPr>
              <a:t>Cost of ownership of military aircraft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37200" y="1861688"/>
            <a:ext cx="3083560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chemeClr val="tx1"/>
                </a:solidFill>
              </a:rPr>
              <a:t>Cost to purchase: </a:t>
            </a:r>
            <a:r>
              <a:rPr lang="en-AU" altLang="en-US" sz="2800" dirty="0" smtClean="0">
                <a:solidFill>
                  <a:srgbClr val="0000CC"/>
                </a:solidFill>
              </a:rPr>
              <a:t>$1.16 billion </a:t>
            </a:r>
            <a:endParaRPr lang="en-AU" altLang="en-US" sz="2800" dirty="0">
              <a:solidFill>
                <a:srgbClr val="0000CC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89600" y="3588350"/>
            <a:ext cx="3307080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chemeClr val="tx1"/>
                </a:solidFill>
              </a:rPr>
              <a:t>Cost to fly per hour: </a:t>
            </a:r>
            <a:r>
              <a:rPr lang="en-AU" altLang="en-US" sz="2800" dirty="0" smtClean="0">
                <a:solidFill>
                  <a:srgbClr val="0000CC"/>
                </a:solidFill>
              </a:rPr>
              <a:t>$128,805</a:t>
            </a:r>
            <a:endParaRPr lang="en-AU" altLang="en-US" sz="2800" dirty="0">
              <a:solidFill>
                <a:srgbClr val="0000CC"/>
              </a:solidFill>
            </a:endParaRPr>
          </a:p>
        </p:txBody>
      </p:sp>
      <p:pic>
        <p:nvPicPr>
          <p:cNvPr id="7170" name="Picture 2" descr="https://upload.wikimedia.org/wikipedia/commons/d/dc/US_Air_Force_B-2_Spi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" y="1448435"/>
            <a:ext cx="5036515" cy="30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4869775"/>
            <a:ext cx="6755363" cy="1199713"/>
            <a:chOff x="-1" y="4959145"/>
            <a:chExt cx="6755363" cy="11997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-1" y="5680800"/>
              <a:ext cx="6755363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Mission : 		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“Bomber”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0" y="5320800"/>
              <a:ext cx="5444671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Model: 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	 		B-2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-1" y="4959145"/>
              <a:ext cx="6662057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Manufacturer: </a:t>
              </a:r>
              <a:r>
                <a:rPr lang="en-AU" altLang="en-US" sz="2800" dirty="0">
                  <a:solidFill>
                    <a:srgbClr val="0000CC"/>
                  </a:solidFill>
                </a:rPr>
                <a:t>Northrop 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Grumman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2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24077" y="688034"/>
            <a:ext cx="3453187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rgbClr val="C00000"/>
                </a:solidFill>
              </a:rPr>
              <a:t>Structural Analysis and Design Software for Civil Structures</a:t>
            </a:r>
            <a:endParaRPr lang="en-AU" altLang="en-US" sz="28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" y="615301"/>
            <a:ext cx="5014032" cy="61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602" y="6062666"/>
            <a:ext cx="3621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+mj-lt"/>
              </a:rPr>
              <a:t>http://www.framece.com/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5266822" y="2462696"/>
            <a:ext cx="3610442" cy="455894"/>
          </a:xfrm>
        </p:spPr>
        <p:txBody>
          <a:bodyPr/>
          <a:lstStyle/>
          <a:p>
            <a:pPr algn="just"/>
            <a:r>
              <a:rPr lang="en-AU" altLang="en-US" sz="2400" dirty="0" smtClean="0">
                <a:solidFill>
                  <a:schemeClr val="tx1"/>
                </a:solidFill>
              </a:rPr>
              <a:t>Called </a:t>
            </a:r>
            <a:r>
              <a:rPr lang="en-AU" altLang="en-US" dirty="0" smtClean="0">
                <a:solidFill>
                  <a:srgbClr val="0000CC"/>
                </a:solidFill>
              </a:rPr>
              <a:t>FCE</a:t>
            </a:r>
            <a:r>
              <a:rPr lang="en-AU" altLang="en-US" sz="2400" dirty="0" smtClean="0">
                <a:solidFill>
                  <a:srgbClr val="0000CC"/>
                </a:solidFill>
              </a:rPr>
              <a:t> </a:t>
            </a:r>
            <a:r>
              <a:rPr lang="en-AU" altLang="en-US" sz="2400" dirty="0" smtClean="0">
                <a:solidFill>
                  <a:schemeClr val="tx1"/>
                </a:solidFill>
              </a:rPr>
              <a:t>until 2005</a:t>
            </a:r>
            <a:endParaRPr lang="en-AU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4077" y="2918590"/>
            <a:ext cx="3651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altLang="en-US" sz="3200" b="1" dirty="0" smtClean="0">
                <a:solidFill>
                  <a:srgbClr val="0000CC"/>
                </a:solidFill>
                <a:latin typeface="+mj-lt"/>
              </a:rPr>
              <a:t>F</a:t>
            </a:r>
            <a:r>
              <a:rPr lang="en-AU" altLang="en-US" b="1" dirty="0" smtClean="0">
                <a:latin typeface="+mj-lt"/>
              </a:rPr>
              <a:t>ilipino</a:t>
            </a:r>
            <a:r>
              <a:rPr lang="en-AU" altLang="en-US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AU" altLang="en-US" sz="3200" b="1" dirty="0" smtClean="0">
                <a:solidFill>
                  <a:srgbClr val="0000CC"/>
                </a:solidFill>
                <a:latin typeface="+mj-lt"/>
              </a:rPr>
              <a:t>C</a:t>
            </a:r>
            <a:r>
              <a:rPr lang="en-AU" altLang="en-US" b="1" dirty="0" smtClean="0">
                <a:latin typeface="+mj-lt"/>
              </a:rPr>
              <a:t>ivil</a:t>
            </a:r>
            <a:r>
              <a:rPr lang="en-AU" altLang="en-US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AU" altLang="en-US" sz="3200" b="1" dirty="0" smtClean="0">
                <a:solidFill>
                  <a:srgbClr val="0000CC"/>
                </a:solidFill>
                <a:latin typeface="+mj-lt"/>
              </a:rPr>
              <a:t>E</a:t>
            </a:r>
            <a:r>
              <a:rPr lang="en-AU" altLang="en-US" b="1" dirty="0" smtClean="0">
                <a:latin typeface="+mj-lt"/>
              </a:rPr>
              <a:t>ngineers</a:t>
            </a:r>
            <a:endParaRPr lang="en-AU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4077" y="3462468"/>
            <a:ext cx="3128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altLang="en-US" sz="3200" b="1" dirty="0" smtClean="0">
                <a:solidFill>
                  <a:srgbClr val="0000CC"/>
                </a:solidFill>
                <a:latin typeface="+mj-lt"/>
              </a:rPr>
              <a:t>F</a:t>
            </a:r>
            <a:r>
              <a:rPr lang="en-AU" altLang="en-US" b="1" dirty="0" smtClean="0">
                <a:latin typeface="+mj-lt"/>
              </a:rPr>
              <a:t>or</a:t>
            </a:r>
            <a:r>
              <a:rPr lang="en-AU" altLang="en-US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AU" altLang="en-US" sz="3200" b="1" dirty="0" smtClean="0">
                <a:solidFill>
                  <a:srgbClr val="0000CC"/>
                </a:solidFill>
                <a:latin typeface="+mj-lt"/>
              </a:rPr>
              <a:t>C</a:t>
            </a:r>
            <a:r>
              <a:rPr lang="en-AU" altLang="en-US" b="1" dirty="0" smtClean="0">
                <a:latin typeface="+mj-lt"/>
              </a:rPr>
              <a:t>ivil</a:t>
            </a:r>
            <a:r>
              <a:rPr lang="en-AU" altLang="en-US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AU" altLang="en-US" sz="3200" b="1" dirty="0" smtClean="0">
                <a:solidFill>
                  <a:srgbClr val="0000CC"/>
                </a:solidFill>
                <a:latin typeface="+mj-lt"/>
              </a:rPr>
              <a:t>E</a:t>
            </a:r>
            <a:r>
              <a:rPr lang="en-AU" altLang="en-US" b="1" dirty="0" smtClean="0">
                <a:latin typeface="+mj-lt"/>
              </a:rPr>
              <a:t>ngineers</a:t>
            </a:r>
            <a:endParaRPr lang="en-AU" b="1" dirty="0"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46103" y="4313267"/>
            <a:ext cx="3610442" cy="45589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AU" altLang="en-US" sz="2400" dirty="0" smtClean="0">
                <a:solidFill>
                  <a:schemeClr val="tx1"/>
                </a:solidFill>
              </a:rPr>
              <a:t>from 2006 onward</a:t>
            </a:r>
            <a:endParaRPr lang="en-AU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5490" y="4769161"/>
            <a:ext cx="1913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altLang="en-US" sz="3200" b="1" dirty="0" err="1" smtClean="0">
                <a:solidFill>
                  <a:srgbClr val="0000CC"/>
                </a:solidFill>
                <a:latin typeface="+mj-lt"/>
              </a:rPr>
              <a:t>F</a:t>
            </a:r>
            <a:r>
              <a:rPr lang="en-AU" altLang="en-US" b="1" dirty="0" err="1" smtClean="0">
                <a:latin typeface="+mj-lt"/>
              </a:rPr>
              <a:t>rame</a:t>
            </a:r>
            <a:r>
              <a:rPr lang="en-AU" altLang="en-US" sz="3200" b="1" dirty="0" err="1" smtClean="0">
                <a:solidFill>
                  <a:srgbClr val="0000CC"/>
                </a:solidFill>
                <a:latin typeface="+mj-lt"/>
              </a:rPr>
              <a:t>CE</a:t>
            </a:r>
            <a:endParaRPr lang="en-A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803" y="626259"/>
            <a:ext cx="8709025" cy="5953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AU" altLang="en-US" sz="3600" b="1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9425" y="1655596"/>
            <a:ext cx="7408002" cy="68670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AU" altLang="en-US" sz="2800" dirty="0" smtClean="0">
                <a:solidFill>
                  <a:schemeClr val="tx1"/>
                </a:solidFill>
              </a:rPr>
              <a:t>Fatigue problems in engineering structures is :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74349" y="2342298"/>
            <a:ext cx="7408002" cy="68670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altLang="en-US" sz="2800" dirty="0" smtClean="0">
                <a:solidFill>
                  <a:schemeClr val="tx1"/>
                </a:solidFill>
              </a:rPr>
              <a:t>Complicated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sz="2800" dirty="0" smtClean="0">
                <a:solidFill>
                  <a:schemeClr val="tx1"/>
                </a:solidFill>
              </a:rPr>
              <a:t>Need more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sz="2800" dirty="0" smtClean="0">
                <a:solidFill>
                  <a:schemeClr val="tx1"/>
                </a:solidFill>
              </a:rPr>
              <a:t>Probabilistic or risk-based approach necessary</a:t>
            </a:r>
          </a:p>
          <a:p>
            <a:pPr marL="514350" indent="-514350">
              <a:buFont typeface="+mj-lt"/>
              <a:buAutoNum type="arabicPeriod"/>
            </a:pPr>
            <a:endParaRPr lang="en-AU" altLang="en-US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803" y="626259"/>
            <a:ext cx="8709025" cy="5953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AU" altLang="en-US" sz="3600" b="1" dirty="0" smtClean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ibtor\AppData\Local\Microsoft\Windows\Temporary Internet Files\Content.IE5\40I7I58Q\clipart01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18" y="4512043"/>
            <a:ext cx="863600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956966"/>
              </p:ext>
            </p:extLst>
          </p:nvPr>
        </p:nvGraphicFramePr>
        <p:xfrm>
          <a:off x="0" y="1433143"/>
          <a:ext cx="8930640" cy="2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59541"/>
              </p:ext>
            </p:extLst>
          </p:nvPr>
        </p:nvGraphicFramePr>
        <p:xfrm>
          <a:off x="-160060" y="3887095"/>
          <a:ext cx="8930640" cy="18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388637" y="5896947"/>
            <a:ext cx="5197151" cy="4945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/>
              <a:t>Fatigue problems in students</a:t>
            </a:r>
            <a:endParaRPr lang="en-A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96548" y="4107100"/>
            <a:ext cx="230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+mj-lt"/>
              </a:rPr>
              <a:t>Causes fatigue</a:t>
            </a:r>
            <a:endParaRPr lang="en-AU" b="1" dirty="0">
              <a:latin typeface="+mj-lt"/>
            </a:endParaRPr>
          </a:p>
        </p:txBody>
      </p:sp>
      <p:pic>
        <p:nvPicPr>
          <p:cNvPr id="1028" name="Picture 4" descr="C:\Users\ribtor\AppData\Local\Microsoft\Windows\Temporary Internet Files\Content.IE5\YLKZW868\happy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70" y="1482473"/>
            <a:ext cx="1136095" cy="9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29562" y="669490"/>
            <a:ext cx="8229600" cy="478058"/>
          </a:xfrm>
        </p:spPr>
        <p:txBody>
          <a:bodyPr/>
          <a:lstStyle/>
          <a:p>
            <a:r>
              <a:rPr lang="en-AU" altLang="en-US" sz="2800" dirty="0">
                <a:solidFill>
                  <a:srgbClr val="C00000"/>
                </a:solidFill>
              </a:rPr>
              <a:t>Cost of ownership of military aircraft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37200" y="1861688"/>
            <a:ext cx="3083560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chemeClr val="tx1"/>
                </a:solidFill>
              </a:rPr>
              <a:t>Cost to purchase: </a:t>
            </a:r>
            <a:r>
              <a:rPr lang="en-AU" altLang="en-US" sz="2800" dirty="0" smtClean="0">
                <a:solidFill>
                  <a:srgbClr val="0000CC"/>
                </a:solidFill>
              </a:rPr>
              <a:t>$143 million </a:t>
            </a:r>
            <a:endParaRPr lang="en-AU" altLang="en-US" sz="2800" dirty="0">
              <a:solidFill>
                <a:srgbClr val="0000CC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89600" y="3588350"/>
            <a:ext cx="3307080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chemeClr val="tx1"/>
                </a:solidFill>
              </a:rPr>
              <a:t>Cost to fly per hour: </a:t>
            </a:r>
            <a:r>
              <a:rPr lang="en-AU" altLang="en-US" sz="2800" dirty="0" smtClean="0">
                <a:solidFill>
                  <a:srgbClr val="0000CC"/>
                </a:solidFill>
              </a:rPr>
              <a:t>$59,166</a:t>
            </a:r>
            <a:endParaRPr lang="en-AU" altLang="en-US" sz="2800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972056"/>
            <a:ext cx="3657600" cy="25877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975" y="5096342"/>
            <a:ext cx="6755363" cy="1199713"/>
            <a:chOff x="-1" y="4959145"/>
            <a:chExt cx="6755363" cy="11997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-1" y="5680800"/>
              <a:ext cx="6755363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Mission : 		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“Fighter”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0" y="5320800"/>
              <a:ext cx="5444671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Model: 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	 		F-22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-1" y="4959145"/>
              <a:ext cx="6568752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Manufacturer: 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Lockheed Martin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2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29562" y="669490"/>
            <a:ext cx="8229600" cy="478058"/>
          </a:xfrm>
        </p:spPr>
        <p:txBody>
          <a:bodyPr/>
          <a:lstStyle/>
          <a:p>
            <a:r>
              <a:rPr lang="en-AU" altLang="en-US" sz="2800" dirty="0">
                <a:solidFill>
                  <a:srgbClr val="C00000"/>
                </a:solidFill>
              </a:rPr>
              <a:t>Cost of ownership of military aircraft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01360" y="1861688"/>
            <a:ext cx="3083560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chemeClr val="tx1"/>
                </a:solidFill>
              </a:rPr>
              <a:t>Cost to purchase: </a:t>
            </a:r>
            <a:r>
              <a:rPr lang="en-AU" altLang="en-US" sz="2800" dirty="0" smtClean="0">
                <a:solidFill>
                  <a:srgbClr val="0000CC"/>
                </a:solidFill>
              </a:rPr>
              <a:t>$108 million </a:t>
            </a:r>
            <a:endParaRPr lang="en-AU" altLang="en-US" sz="2800" dirty="0">
              <a:solidFill>
                <a:srgbClr val="0000CC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913535" y="3690986"/>
            <a:ext cx="3230465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chemeClr val="tx1"/>
                </a:solidFill>
              </a:rPr>
              <a:t>Cost to fly per hour: </a:t>
            </a:r>
            <a:r>
              <a:rPr lang="en-AU" altLang="en-US" sz="2800" dirty="0" smtClean="0">
                <a:solidFill>
                  <a:srgbClr val="0000CC"/>
                </a:solidFill>
              </a:rPr>
              <a:t>$42,169</a:t>
            </a:r>
            <a:endParaRPr lang="en-AU" altLang="en-US" sz="2800" dirty="0">
              <a:solidFill>
                <a:srgbClr val="0000CC"/>
              </a:solidFill>
            </a:endParaRPr>
          </a:p>
        </p:txBody>
      </p:sp>
      <p:pic>
        <p:nvPicPr>
          <p:cNvPr id="9218" name="Picture 2" descr="https://upload.wikimedia.org/wikipedia/commons/6/61/F-35A_flight_%28cropp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1658059"/>
            <a:ext cx="4747260" cy="34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48920" y="5127765"/>
            <a:ext cx="6755363" cy="1199713"/>
            <a:chOff x="-1" y="4959145"/>
            <a:chExt cx="6755363" cy="11997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-1" y="5680800"/>
              <a:ext cx="6755363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Mission : 		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“Fighter”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0" y="5320800"/>
              <a:ext cx="5444671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Model: 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	 		F-35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-1" y="4959145"/>
              <a:ext cx="6755363" cy="47805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ln>
                    <a:noFill/>
                  </a:ln>
                  <a:solidFill>
                    <a:srgbClr val="4F81BD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AU" altLang="en-US" sz="2800" dirty="0" smtClean="0">
                  <a:solidFill>
                    <a:schemeClr val="tx1"/>
                  </a:solidFill>
                </a:rPr>
                <a:t>Manufacturer: </a:t>
              </a:r>
              <a:r>
                <a:rPr lang="en-AU" altLang="en-US" sz="2800" dirty="0" smtClean="0">
                  <a:solidFill>
                    <a:srgbClr val="0000CC"/>
                  </a:solidFill>
                </a:rPr>
                <a:t>Lockheed Martin</a:t>
              </a:r>
              <a:endParaRPr lang="en-AU" altLang="en-US" sz="28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8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29562" y="669490"/>
            <a:ext cx="8229600" cy="478058"/>
          </a:xfrm>
        </p:spPr>
        <p:txBody>
          <a:bodyPr/>
          <a:lstStyle/>
          <a:p>
            <a:r>
              <a:rPr lang="en-AU" altLang="en-US" sz="2800" dirty="0" smtClean="0">
                <a:solidFill>
                  <a:srgbClr val="C00000"/>
                </a:solidFill>
              </a:rPr>
              <a:t>Fatigue life of an aircraft</a:t>
            </a:r>
            <a:endParaRPr lang="en-AU" altLang="en-US" sz="28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1738" y="1662677"/>
            <a:ext cx="7815537" cy="3767336"/>
            <a:chOff x="798539" y="2543872"/>
            <a:chExt cx="4573564" cy="3158500"/>
          </a:xfrm>
        </p:grpSpPr>
        <p:grpSp>
          <p:nvGrpSpPr>
            <p:cNvPr id="10" name="Group 9"/>
            <p:cNvGrpSpPr/>
            <p:nvPr/>
          </p:nvGrpSpPr>
          <p:grpSpPr>
            <a:xfrm>
              <a:off x="798539" y="2543872"/>
              <a:ext cx="4573564" cy="3158500"/>
              <a:chOff x="220072" y="2594440"/>
              <a:chExt cx="4573564" cy="31585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0072" y="2594440"/>
                <a:ext cx="4573564" cy="3158500"/>
                <a:chOff x="220072" y="2594440"/>
                <a:chExt cx="4573564" cy="31585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611560" y="2675592"/>
                  <a:ext cx="0" cy="22760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11560" y="4951636"/>
                  <a:ext cx="2880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5"/>
                <p:cNvSpPr/>
                <p:nvPr/>
              </p:nvSpPr>
              <p:spPr>
                <a:xfrm>
                  <a:off x="631371" y="3009900"/>
                  <a:ext cx="2694215" cy="1807029"/>
                </a:xfrm>
                <a:custGeom>
                  <a:avLst/>
                  <a:gdLst>
                    <a:gd name="connsiteX0" fmla="*/ 0 w 2694215"/>
                    <a:gd name="connsiteY0" fmla="*/ 1807029 h 1807029"/>
                    <a:gd name="connsiteX1" fmla="*/ 685800 w 2694215"/>
                    <a:gd name="connsiteY1" fmla="*/ 1796143 h 1807029"/>
                    <a:gd name="connsiteX2" fmla="*/ 1279072 w 2694215"/>
                    <a:gd name="connsiteY2" fmla="*/ 1676400 h 1807029"/>
                    <a:gd name="connsiteX3" fmla="*/ 1888672 w 2694215"/>
                    <a:gd name="connsiteY3" fmla="*/ 1338943 h 1807029"/>
                    <a:gd name="connsiteX4" fmla="*/ 2362200 w 2694215"/>
                    <a:gd name="connsiteY4" fmla="*/ 821871 h 1807029"/>
                    <a:gd name="connsiteX5" fmla="*/ 2694215 w 2694215"/>
                    <a:gd name="connsiteY5" fmla="*/ 0 h 18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4215" h="1807029">
                      <a:moveTo>
                        <a:pt x="0" y="1807029"/>
                      </a:moveTo>
                      <a:lnTo>
                        <a:pt x="685800" y="1796143"/>
                      </a:lnTo>
                      <a:cubicBezTo>
                        <a:pt x="898979" y="1774371"/>
                        <a:pt x="1078593" y="1752600"/>
                        <a:pt x="1279072" y="1676400"/>
                      </a:cubicBezTo>
                      <a:cubicBezTo>
                        <a:pt x="1479551" y="1600200"/>
                        <a:pt x="1708151" y="1481364"/>
                        <a:pt x="1888672" y="1338943"/>
                      </a:cubicBezTo>
                      <a:cubicBezTo>
                        <a:pt x="2069193" y="1196521"/>
                        <a:pt x="2227943" y="1045028"/>
                        <a:pt x="2362200" y="821871"/>
                      </a:cubicBezTo>
                      <a:cubicBezTo>
                        <a:pt x="2496457" y="598714"/>
                        <a:pt x="2595336" y="299357"/>
                        <a:pt x="2694215" y="0"/>
                      </a:cubicBezTo>
                    </a:path>
                  </a:pathLst>
                </a:custGeom>
                <a:noFill/>
                <a:ln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27584" y="3552989"/>
                  <a:ext cx="2088232" cy="3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latin typeface="+mn-lt"/>
                    </a:rPr>
                    <a:t>Crack growth curve</a:t>
                  </a: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-287628" y="3638936"/>
                  <a:ext cx="1364754" cy="349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latin typeface="+mn-lt"/>
                    </a:rPr>
                    <a:t>Crack size</a:t>
                  </a:r>
                  <a:endParaRPr lang="en-AU" dirty="0">
                    <a:latin typeface="+mn-lt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47564" y="3009900"/>
                  <a:ext cx="27003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683568" y="2675592"/>
                  <a:ext cx="2421652" cy="387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latin typeface="+mn-lt"/>
                    </a:rPr>
                    <a:t>Critical crack size, </a:t>
                  </a:r>
                  <a:endParaRPr lang="en-AU" dirty="0">
                    <a:latin typeface="+mn-lt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476419" y="2594440"/>
                      <a:ext cx="547181" cy="3870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AU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𝐶𝑅</m:t>
                                </m:r>
                              </m:sub>
                            </m:sSub>
                          </m:oMath>
                        </m:oMathPara>
                      </a14:m>
                      <a:endParaRPr lang="en-AU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6419" y="2594440"/>
                      <a:ext cx="547181" cy="387056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b="-2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325586" y="3140968"/>
                  <a:ext cx="0" cy="181066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3059832" y="5013176"/>
                      <a:ext cx="506479" cy="3870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AU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𝐶𝑅</m:t>
                                </m:r>
                              </m:sub>
                            </m:sSub>
                          </m:oMath>
                        </m:oMathPara>
                      </a14:m>
                      <a:endParaRPr lang="en-AU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9832" y="5013176"/>
                      <a:ext cx="506479" cy="387056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1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Box 23"/>
                <p:cNvSpPr txBox="1"/>
                <p:nvPr/>
              </p:nvSpPr>
              <p:spPr>
                <a:xfrm>
                  <a:off x="3491880" y="4782359"/>
                  <a:ext cx="1301756" cy="3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latin typeface="+mn-lt"/>
                    </a:rPr>
                    <a:t>Flight hours</a:t>
                  </a:r>
                  <a:endParaRPr lang="en-AU" dirty="0">
                    <a:latin typeface="+mn-lt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978478" y="4643518"/>
                  <a:ext cx="0" cy="4416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861847" y="5006919"/>
                      <a:ext cx="506479" cy="634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AU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/>
                                      </a:rPr>
                                      <m:t>𝐶𝑅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oMath>
                        </m:oMathPara>
                      </a14:m>
                      <a:endParaRPr lang="en-AU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61847" y="5006919"/>
                      <a:ext cx="506479" cy="634718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11560" y="5085184"/>
                  <a:ext cx="1366918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solid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647564" y="5056240"/>
                  <a:ext cx="1246831" cy="6967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dirty="0" smtClean="0">
                      <a:solidFill>
                        <a:srgbClr val="00B050"/>
                      </a:solidFill>
                      <a:latin typeface="+mn-lt"/>
                    </a:rPr>
                    <a:t>Inspection interval</a:t>
                  </a:r>
                  <a:endParaRPr lang="en-AU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13" name="Straight Arrow Connector 12"/>
              <p:cNvCxnSpPr>
                <a:stCxn id="17" idx="2"/>
              </p:cNvCxnSpPr>
              <p:nvPr/>
            </p:nvCxnSpPr>
            <p:spPr>
              <a:xfrm>
                <a:off x="1871700" y="3940045"/>
                <a:ext cx="543504" cy="42505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896120" y="4491248"/>
              <a:ext cx="509931" cy="38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i="1" dirty="0" smtClean="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AU" baseline="-25000" dirty="0" smtClean="0">
                  <a:solidFill>
                    <a:srgbClr val="FF0000"/>
                  </a:solidFill>
                  <a:latin typeface="+mn-lt"/>
                </a:rPr>
                <a:t>0</a:t>
              </a:r>
              <a:endParaRPr lang="en-AU" baseline="-25000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10" y="1339194"/>
            <a:ext cx="975360" cy="975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4826" y="5559408"/>
            <a:ext cx="29256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Retirement age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50083" y="4952427"/>
            <a:ext cx="0" cy="606981"/>
          </a:xfrm>
          <a:prstGeom prst="straightConnector1">
            <a:avLst/>
          </a:prstGeom>
          <a:ln w="53975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6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29562" y="669490"/>
            <a:ext cx="8606158" cy="478058"/>
          </a:xfrm>
        </p:spPr>
        <p:txBody>
          <a:bodyPr/>
          <a:lstStyle/>
          <a:p>
            <a:r>
              <a:rPr lang="en-AU" altLang="en-US" sz="2800" dirty="0" smtClean="0">
                <a:solidFill>
                  <a:srgbClr val="C00000"/>
                </a:solidFill>
              </a:rPr>
              <a:t>Maintaining the safety of aircraft against fatigue failure </a:t>
            </a:r>
            <a:endParaRPr lang="en-AU" altLang="en-US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06" y="3625253"/>
            <a:ext cx="4572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359" y="4326076"/>
            <a:ext cx="40667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Inspection </a:t>
            </a:r>
          </a:p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(Crack detection)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6" y="1243301"/>
            <a:ext cx="624078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torregor\AppData\Local\Microsoft\Windows\Temporary Internet Files\Content.Outlook\RC227NIP\01_AtCase63_port tip looking stbd and 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3" y="1456924"/>
            <a:ext cx="5473931" cy="40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8653" y="5553021"/>
            <a:ext cx="8181093" cy="478058"/>
          </a:xfrm>
        </p:spPr>
        <p:txBody>
          <a:bodyPr/>
          <a:lstStyle/>
          <a:p>
            <a:pPr algn="ctr"/>
            <a:r>
              <a:rPr lang="en-AU" altLang="en-US" sz="2800" dirty="0" smtClean="0">
                <a:solidFill>
                  <a:schemeClr val="tx1"/>
                </a:solidFill>
              </a:rPr>
              <a:t>Full Scale Wing Fatigue Testing of C-130J Military Transport Aircraft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06" y="1456924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hotos\2017 Air show\IMG_4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09" y="3504972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9562" y="669490"/>
            <a:ext cx="8606158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rgbClr val="C00000"/>
                </a:solidFill>
              </a:rPr>
              <a:t>Maintaining the safety of aircraft against fatigue failure </a:t>
            </a:r>
            <a:endParaRPr lang="en-AU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6848"/>
            <a:ext cx="5852160" cy="31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31"/>
            <a:ext cx="4762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29562" y="669490"/>
            <a:ext cx="8229600" cy="478058"/>
          </a:xfrm>
        </p:spPr>
        <p:txBody>
          <a:bodyPr/>
          <a:lstStyle/>
          <a:p>
            <a:r>
              <a:rPr lang="en-AU" altLang="en-US" sz="2800" dirty="0" smtClean="0">
                <a:solidFill>
                  <a:srgbClr val="C00000"/>
                </a:solidFill>
              </a:rPr>
              <a:t>Determining dynamic loading of airframes</a:t>
            </a:r>
            <a:endParaRPr lang="en-AU" alt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1383184"/>
              </p:ext>
            </p:extLst>
          </p:nvPr>
        </p:nvGraphicFramePr>
        <p:xfrm>
          <a:off x="4658712" y="1430772"/>
          <a:ext cx="4121394" cy="27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56962" y="4521981"/>
                <a:ext cx="3195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/>
                        </a:rPr>
                        <m:t>𝑺𝒕𝒓𝒆𝒔𝒔</m:t>
                      </m:r>
                      <m:r>
                        <a:rPr lang="en-AU" b="1" i="1" smtClean="0">
                          <a:latin typeface="Cambria Math"/>
                        </a:rPr>
                        <m:t>=</m:t>
                      </m:r>
                      <m:r>
                        <a:rPr lang="en-AU" b="1" i="1" smtClean="0">
                          <a:latin typeface="Cambria Math"/>
                        </a:rPr>
                        <m:t>𝑬</m:t>
                      </m:r>
                      <m:r>
                        <a:rPr lang="en-AU" b="1" i="1" smtClean="0">
                          <a:latin typeface="Cambria Math"/>
                        </a:rPr>
                        <m:t> ∗ </m:t>
                      </m:r>
                      <m:r>
                        <a:rPr lang="en-AU" b="1" i="1" smtClean="0">
                          <a:latin typeface="Cambria Math"/>
                        </a:rPr>
                        <m:t>𝑺𝒕𝒓𝒂𝒊𝒏</m:t>
                      </m:r>
                    </m:oMath>
                  </m:oMathPara>
                </a14:m>
                <a:endParaRPr lang="en-AU" b="1" i="1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62" y="4521981"/>
                <a:ext cx="319510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2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1931320"/>
            <a:ext cx="40690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20" y="2015802"/>
            <a:ext cx="457200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9562" y="669490"/>
            <a:ext cx="8606158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rgbClr val="C00000"/>
                </a:solidFill>
              </a:rPr>
              <a:t>Maintaining the safety of aircraft against fatigue failure </a:t>
            </a:r>
            <a:endParaRPr lang="en-AU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79425" y="1363576"/>
            <a:ext cx="8181093" cy="478058"/>
          </a:xfrm>
        </p:spPr>
        <p:txBody>
          <a:bodyPr/>
          <a:lstStyle/>
          <a:p>
            <a:pPr algn="ctr"/>
            <a:r>
              <a:rPr lang="en-AU" altLang="en-US" sz="2800" dirty="0" smtClean="0">
                <a:solidFill>
                  <a:schemeClr val="tx1"/>
                </a:solidFill>
              </a:rPr>
              <a:t>Finite Element Structural Analysis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03470" y="4567413"/>
            <a:ext cx="7078825" cy="581056"/>
          </a:xfrm>
          <a:custGeom>
            <a:avLst/>
            <a:gdLst>
              <a:gd name="connsiteX0" fmla="*/ 0 w 7078825"/>
              <a:gd name="connsiteY0" fmla="*/ 58106 h 581056"/>
              <a:gd name="connsiteX1" fmla="*/ 58106 w 7078825"/>
              <a:gd name="connsiteY1" fmla="*/ 0 h 581056"/>
              <a:gd name="connsiteX2" fmla="*/ 7020719 w 7078825"/>
              <a:gd name="connsiteY2" fmla="*/ 0 h 581056"/>
              <a:gd name="connsiteX3" fmla="*/ 7078825 w 7078825"/>
              <a:gd name="connsiteY3" fmla="*/ 58106 h 581056"/>
              <a:gd name="connsiteX4" fmla="*/ 7078825 w 7078825"/>
              <a:gd name="connsiteY4" fmla="*/ 522950 h 581056"/>
              <a:gd name="connsiteX5" fmla="*/ 7020719 w 7078825"/>
              <a:gd name="connsiteY5" fmla="*/ 581056 h 581056"/>
              <a:gd name="connsiteX6" fmla="*/ 58106 w 7078825"/>
              <a:gd name="connsiteY6" fmla="*/ 581056 h 581056"/>
              <a:gd name="connsiteX7" fmla="*/ 0 w 7078825"/>
              <a:gd name="connsiteY7" fmla="*/ 522950 h 581056"/>
              <a:gd name="connsiteX8" fmla="*/ 0 w 7078825"/>
              <a:gd name="connsiteY8" fmla="*/ 58106 h 58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8825" h="581056">
                <a:moveTo>
                  <a:pt x="0" y="58106"/>
                </a:moveTo>
                <a:cubicBezTo>
                  <a:pt x="0" y="26015"/>
                  <a:pt x="26015" y="0"/>
                  <a:pt x="58106" y="0"/>
                </a:cubicBezTo>
                <a:lnTo>
                  <a:pt x="7020719" y="0"/>
                </a:lnTo>
                <a:cubicBezTo>
                  <a:pt x="7052810" y="0"/>
                  <a:pt x="7078825" y="26015"/>
                  <a:pt x="7078825" y="58106"/>
                </a:cubicBezTo>
                <a:lnTo>
                  <a:pt x="7078825" y="522950"/>
                </a:lnTo>
                <a:cubicBezTo>
                  <a:pt x="7078825" y="555041"/>
                  <a:pt x="7052810" y="581056"/>
                  <a:pt x="7020719" y="581056"/>
                </a:cubicBezTo>
                <a:lnTo>
                  <a:pt x="58106" y="581056"/>
                </a:lnTo>
                <a:cubicBezTo>
                  <a:pt x="26015" y="581056"/>
                  <a:pt x="0" y="555041"/>
                  <a:pt x="0" y="522950"/>
                </a:cubicBezTo>
                <a:lnTo>
                  <a:pt x="0" y="581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5310" tIns="91440" rIns="91441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400" kern="1200" dirty="0" smtClean="0"/>
              <a:t>Determine the locations with critical stress</a:t>
            </a:r>
            <a:endParaRPr lang="en-AU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103470" y="5206575"/>
            <a:ext cx="7078825" cy="581056"/>
          </a:xfrm>
          <a:custGeom>
            <a:avLst/>
            <a:gdLst>
              <a:gd name="connsiteX0" fmla="*/ 0 w 7078825"/>
              <a:gd name="connsiteY0" fmla="*/ 58106 h 581056"/>
              <a:gd name="connsiteX1" fmla="*/ 58106 w 7078825"/>
              <a:gd name="connsiteY1" fmla="*/ 0 h 581056"/>
              <a:gd name="connsiteX2" fmla="*/ 7020719 w 7078825"/>
              <a:gd name="connsiteY2" fmla="*/ 0 h 581056"/>
              <a:gd name="connsiteX3" fmla="*/ 7078825 w 7078825"/>
              <a:gd name="connsiteY3" fmla="*/ 58106 h 581056"/>
              <a:gd name="connsiteX4" fmla="*/ 7078825 w 7078825"/>
              <a:gd name="connsiteY4" fmla="*/ 522950 h 581056"/>
              <a:gd name="connsiteX5" fmla="*/ 7020719 w 7078825"/>
              <a:gd name="connsiteY5" fmla="*/ 581056 h 581056"/>
              <a:gd name="connsiteX6" fmla="*/ 58106 w 7078825"/>
              <a:gd name="connsiteY6" fmla="*/ 581056 h 581056"/>
              <a:gd name="connsiteX7" fmla="*/ 0 w 7078825"/>
              <a:gd name="connsiteY7" fmla="*/ 522950 h 581056"/>
              <a:gd name="connsiteX8" fmla="*/ 0 w 7078825"/>
              <a:gd name="connsiteY8" fmla="*/ 58106 h 58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8825" h="581056">
                <a:moveTo>
                  <a:pt x="0" y="58106"/>
                </a:moveTo>
                <a:cubicBezTo>
                  <a:pt x="0" y="26015"/>
                  <a:pt x="26015" y="0"/>
                  <a:pt x="58106" y="0"/>
                </a:cubicBezTo>
                <a:lnTo>
                  <a:pt x="7020719" y="0"/>
                </a:lnTo>
                <a:cubicBezTo>
                  <a:pt x="7052810" y="0"/>
                  <a:pt x="7078825" y="26015"/>
                  <a:pt x="7078825" y="58106"/>
                </a:cubicBezTo>
                <a:lnTo>
                  <a:pt x="7078825" y="522950"/>
                </a:lnTo>
                <a:cubicBezTo>
                  <a:pt x="7078825" y="555041"/>
                  <a:pt x="7052810" y="581056"/>
                  <a:pt x="7020719" y="581056"/>
                </a:cubicBezTo>
                <a:lnTo>
                  <a:pt x="58106" y="581056"/>
                </a:lnTo>
                <a:cubicBezTo>
                  <a:pt x="26015" y="581056"/>
                  <a:pt x="0" y="555041"/>
                  <a:pt x="0" y="522950"/>
                </a:cubicBezTo>
                <a:lnTo>
                  <a:pt x="0" y="581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5310" tIns="91440" rIns="91441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400" kern="1200" dirty="0" smtClean="0"/>
              <a:t>Analyse the fatigue crack propagation</a:t>
            </a:r>
            <a:endParaRPr lang="en-AU" sz="2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103470" y="5845738"/>
            <a:ext cx="7078825" cy="581056"/>
          </a:xfrm>
          <a:custGeom>
            <a:avLst/>
            <a:gdLst>
              <a:gd name="connsiteX0" fmla="*/ 0 w 7078825"/>
              <a:gd name="connsiteY0" fmla="*/ 58106 h 581056"/>
              <a:gd name="connsiteX1" fmla="*/ 58106 w 7078825"/>
              <a:gd name="connsiteY1" fmla="*/ 0 h 581056"/>
              <a:gd name="connsiteX2" fmla="*/ 7020719 w 7078825"/>
              <a:gd name="connsiteY2" fmla="*/ 0 h 581056"/>
              <a:gd name="connsiteX3" fmla="*/ 7078825 w 7078825"/>
              <a:gd name="connsiteY3" fmla="*/ 58106 h 581056"/>
              <a:gd name="connsiteX4" fmla="*/ 7078825 w 7078825"/>
              <a:gd name="connsiteY4" fmla="*/ 522950 h 581056"/>
              <a:gd name="connsiteX5" fmla="*/ 7020719 w 7078825"/>
              <a:gd name="connsiteY5" fmla="*/ 581056 h 581056"/>
              <a:gd name="connsiteX6" fmla="*/ 58106 w 7078825"/>
              <a:gd name="connsiteY6" fmla="*/ 581056 h 581056"/>
              <a:gd name="connsiteX7" fmla="*/ 0 w 7078825"/>
              <a:gd name="connsiteY7" fmla="*/ 522950 h 581056"/>
              <a:gd name="connsiteX8" fmla="*/ 0 w 7078825"/>
              <a:gd name="connsiteY8" fmla="*/ 58106 h 58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8825" h="581056">
                <a:moveTo>
                  <a:pt x="0" y="58106"/>
                </a:moveTo>
                <a:cubicBezTo>
                  <a:pt x="0" y="26015"/>
                  <a:pt x="26015" y="0"/>
                  <a:pt x="58106" y="0"/>
                </a:cubicBezTo>
                <a:lnTo>
                  <a:pt x="7020719" y="0"/>
                </a:lnTo>
                <a:cubicBezTo>
                  <a:pt x="7052810" y="0"/>
                  <a:pt x="7078825" y="26015"/>
                  <a:pt x="7078825" y="58106"/>
                </a:cubicBezTo>
                <a:lnTo>
                  <a:pt x="7078825" y="522950"/>
                </a:lnTo>
                <a:cubicBezTo>
                  <a:pt x="7078825" y="555041"/>
                  <a:pt x="7052810" y="581056"/>
                  <a:pt x="7020719" y="581056"/>
                </a:cubicBezTo>
                <a:lnTo>
                  <a:pt x="58106" y="581056"/>
                </a:lnTo>
                <a:cubicBezTo>
                  <a:pt x="26015" y="581056"/>
                  <a:pt x="0" y="555041"/>
                  <a:pt x="0" y="522950"/>
                </a:cubicBezTo>
                <a:lnTo>
                  <a:pt x="0" y="581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5310" tIns="91440" rIns="91441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400" kern="1200" dirty="0" smtClean="0"/>
              <a:t>Optimise the airframe component sizing</a:t>
            </a:r>
            <a:endParaRPr lang="en-AU" sz="24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81" y="5229902"/>
            <a:ext cx="487680" cy="487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81" y="4622534"/>
            <a:ext cx="487680" cy="487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81" y="5939114"/>
            <a:ext cx="48768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9562" y="669490"/>
            <a:ext cx="8606158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sz="2800" dirty="0" smtClean="0">
                <a:solidFill>
                  <a:srgbClr val="C00000"/>
                </a:solidFill>
              </a:rPr>
              <a:t>Structural Analysis and Design Software Trivia</a:t>
            </a:r>
            <a:endParaRPr lang="en-AU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998881" y="2315298"/>
            <a:ext cx="7743904" cy="1752848"/>
          </a:xfrm>
        </p:spPr>
        <p:txBody>
          <a:bodyPr/>
          <a:lstStyle/>
          <a:p>
            <a:pPr marL="541338" indent="-541338" algn="just"/>
            <a:r>
              <a:rPr lang="en-AU" altLang="en-US" sz="2800" dirty="0" smtClean="0">
                <a:solidFill>
                  <a:schemeClr val="tx1"/>
                </a:solidFill>
              </a:rPr>
              <a:t>Currently there is only one Finite Element Structural Analysis and Design software for civil structures that is developed by a graduate from a Philippine university.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9562" y="1500532"/>
            <a:ext cx="8181093" cy="47805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altLang="en-US" dirty="0" smtClean="0">
                <a:solidFill>
                  <a:srgbClr val="0000CC"/>
                </a:solidFill>
              </a:rPr>
              <a:t>Do you know that?</a:t>
            </a:r>
            <a:endParaRPr lang="en-AU" altLang="en-US" dirty="0">
              <a:solidFill>
                <a:srgbClr val="0000CC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7339" y="4270301"/>
            <a:ext cx="7333357" cy="68670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54013" indent="-354013" algn="just"/>
            <a:r>
              <a:rPr lang="en-AU" altLang="en-US" sz="2800" dirty="0" smtClean="0">
                <a:solidFill>
                  <a:schemeClr val="tx1"/>
                </a:solidFill>
              </a:rPr>
              <a:t>It is developed by a </a:t>
            </a:r>
            <a:r>
              <a:rPr lang="en-AU" altLang="en-US" sz="2800" dirty="0" smtClean="0">
                <a:solidFill>
                  <a:srgbClr val="00B050"/>
                </a:solidFill>
              </a:rPr>
              <a:t>Cebu Institute of Technology - University alumnus (BSCE-91)</a:t>
            </a:r>
            <a:endParaRPr lang="en-AU" altLang="en-US" sz="2800" dirty="0">
              <a:solidFill>
                <a:srgbClr val="00B05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00016" y="5399797"/>
            <a:ext cx="7408002" cy="68670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>
                  <a:noFill/>
                </a:ln>
                <a:solidFill>
                  <a:srgbClr val="4F81BD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54013" indent="-354013" algn="just"/>
            <a:r>
              <a:rPr lang="en-AU" altLang="en-US" sz="2800" dirty="0" smtClean="0">
                <a:solidFill>
                  <a:schemeClr val="tx1"/>
                </a:solidFill>
              </a:rPr>
              <a:t>Software full version is free to everyone who is present in this lecture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2" y="2448502"/>
            <a:ext cx="487680" cy="487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9" y="4325190"/>
            <a:ext cx="487680" cy="487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9" y="5499308"/>
            <a:ext cx="48768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13307</TotalTime>
  <Words>343</Words>
  <Application>Microsoft Office PowerPoint</Application>
  <PresentationFormat>On-screen Show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Cost of ownership of military aircraft</vt:lpstr>
      <vt:lpstr>Cost of ownership of military aircraft</vt:lpstr>
      <vt:lpstr>Cost of ownership of military aircraft</vt:lpstr>
      <vt:lpstr>Fatigue life of an aircraft</vt:lpstr>
      <vt:lpstr>Maintaining the safety of aircraft against fatigue failure </vt:lpstr>
      <vt:lpstr>Full Scale Wing Fatigue Testing of C-130J Military Transport Aircraft</vt:lpstr>
      <vt:lpstr>Determining dynamic loading of airframes</vt:lpstr>
      <vt:lpstr>Finite Element Structural Analysis</vt:lpstr>
      <vt:lpstr>Currently there is only one Finite Element Structural Analysis and Design software for civil structures that is developed by a graduate from a Philippine university.</vt:lpstr>
      <vt:lpstr>Called FCE until 2005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DSTO Presentation</dc:title>
  <dc:creator>DSTO</dc:creator>
  <cp:lastModifiedBy>Ribelito Torregosa</cp:lastModifiedBy>
  <cp:revision>792</cp:revision>
  <cp:lastPrinted>2016-05-25T00:36:36Z</cp:lastPrinted>
  <dcterms:created xsi:type="dcterms:W3CDTF">2013-05-22T08:35:32Z</dcterms:created>
  <dcterms:modified xsi:type="dcterms:W3CDTF">2018-01-22T10:00:51Z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AV15421723</vt:lpwstr>
  </property>
  <property fmtid="{D5CDD505-2E9C-101B-9397-08002B2CF9AE}" pid="4" name="Objective-Title">
    <vt:lpwstr>CIT-U-Final</vt:lpwstr>
  </property>
  <property fmtid="{D5CDD505-2E9C-101B-9397-08002B2CF9AE}" pid="5" name="Objective-Comment">
    <vt:lpwstr>CIT-U alumni lecture</vt:lpwstr>
  </property>
  <property fmtid="{D5CDD505-2E9C-101B-9397-08002B2CF9AE}" pid="6" name="Objective-CreationStamp">
    <vt:filetime>2018-01-21T22:37:31Z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2018-01-21T23:27:08Z</vt:filetime>
  </property>
  <property fmtid="{D5CDD505-2E9C-101B-9397-08002B2CF9AE}" pid="10" name="Objective-ModificationStamp">
    <vt:filetime>2018-01-21T23:27:09Z</vt:filetime>
  </property>
  <property fmtid="{D5CDD505-2E9C-101B-9397-08002B2CF9AE}" pid="11" name="Objective-Owner">
    <vt:lpwstr>Torregosa, Ribelito (Dr)(DSTO)</vt:lpwstr>
  </property>
  <property fmtid="{D5CDD505-2E9C-101B-9397-08002B2CF9AE}" pid="12" name="Objective-Path">
    <vt:lpwstr>Objective Global Folder - PROD:Defence Business Units:Defence Science and Technology Group:AD : DST Aerospace Division:AD3 Airframe Technology &amp; Safety:AD3.3 Structural &amp; Damage Mechanics:09 Fatigue Methods and Tools:AD3.3 Fatigue Methods and Tools 1990 -</vt:lpwstr>
  </property>
  <property fmtid="{D5CDD505-2E9C-101B-9397-08002B2CF9AE}" pid="13" name="Objective-Parent">
    <vt:lpwstr>CIT-U alumni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i4>2</vt:i4>
  </property>
  <property fmtid="{D5CDD505-2E9C-101B-9397-08002B2CF9AE}" pid="17" name="Objective-VersionComment">
    <vt:lpwstr>
    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>
    </vt:lpwstr>
  </property>
  <property fmtid="{D5CDD505-2E9C-101B-9397-08002B2CF9AE}" pid="21" name="Objective-Document Type [system]">
    <vt:lpwstr>Publication</vt:lpwstr>
  </property>
</Properties>
</file>